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1" r:id="rId4"/>
    <p:sldId id="268" r:id="rId5"/>
    <p:sldId id="258" r:id="rId6"/>
    <p:sldId id="266" r:id="rId7"/>
    <p:sldId id="284" r:id="rId8"/>
    <p:sldId id="285" r:id="rId9"/>
    <p:sldId id="267" r:id="rId10"/>
    <p:sldId id="269" r:id="rId11"/>
    <p:sldId id="270" r:id="rId12"/>
    <p:sldId id="283" r:id="rId13"/>
    <p:sldId id="281" r:id="rId14"/>
    <p:sldId id="259" r:id="rId15"/>
    <p:sldId id="272" r:id="rId16"/>
    <p:sldId id="275" r:id="rId17"/>
    <p:sldId id="273" r:id="rId18"/>
    <p:sldId id="274" r:id="rId19"/>
    <p:sldId id="276" r:id="rId20"/>
    <p:sldId id="282" r:id="rId21"/>
    <p:sldId id="278" r:id="rId22"/>
    <p:sldId id="287" r:id="rId23"/>
    <p:sldId id="279" r:id="rId24"/>
    <p:sldId id="286" r:id="rId25"/>
    <p:sldId id="261" r:id="rId26"/>
    <p:sldId id="288" r:id="rId27"/>
    <p:sldId id="289" r:id="rId28"/>
    <p:sldId id="291" r:id="rId29"/>
    <p:sldId id="292" r:id="rId30"/>
    <p:sldId id="293" r:id="rId31"/>
    <p:sldId id="294" r:id="rId32"/>
    <p:sldId id="290" r:id="rId33"/>
    <p:sldId id="295" r:id="rId34"/>
    <p:sldId id="296" r:id="rId35"/>
  </p:sldIdLst>
  <p:sldSz cx="12192000" cy="6858000"/>
  <p:notesSz cx="6858000" cy="9144000"/>
  <p:embeddedFontLst>
    <p:embeddedFont>
      <p:font typeface="마비옛체" panose="02000503000000000000" pitchFamily="2" charset="-127"/>
      <p:regular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>
        <p:scale>
          <a:sx n="100" d="100"/>
          <a:sy n="100" d="100"/>
        </p:scale>
        <p:origin x="1258" y="6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9DB4F-E555-E04B-4567-60CFAD344D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4A4251-4E3B-BA42-0A61-3E7F446A1E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3A0243-69EA-5A92-888B-E213A875E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A51AB8-57E7-1559-78BF-F1CE8B188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E22BE7-D394-5350-D9AC-C63328A71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739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4A91A-6AEB-8EE8-3F19-8656E8CDE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DDCBEB-3AB4-D5F2-7E98-D7ACD68E2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E85448-6776-E327-A53E-40655827C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785DEF-0655-BD01-2AAA-0E98341F4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6495B1-C5FE-B50D-4AED-2ECEA2B71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314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316B234-0003-D46F-23FE-BF3765CB79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F95081-DA32-6557-79C5-5D91524EEF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F5CB06-0981-209E-7CA3-11AC425BC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96F167-2A9D-9B5E-8483-AA4398C92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A530C7-820B-10E2-1EEA-208243643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354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6BC7B-C102-C619-DEDF-6F02145C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8955A4-0E69-85AA-E8A8-4A5AE7C33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37156E-CA31-5902-14FD-98EEF9375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91E25E-E1AB-6252-7EAE-C3B3B3CA1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8F8B1C-BF1E-AB2D-6B54-4C7A8D10A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637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8C0369-00D4-3489-01EE-9860186D1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04D355-99FF-765F-894C-9565EBE75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B93B96-B61A-6A43-CB13-97EA151A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CF0898-57CF-7DC7-A881-6F2F53077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B53743-AA6A-D826-F68C-C160703AE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739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075DF-EC51-58DD-FCA8-3EC314405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92030E-4CAB-EA38-7F50-814BD12976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789DCE-060B-C544-E1F7-F35759A5F9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B95BB4-09BB-54A2-ECCB-BEF74A084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4C8EB1-EB51-0BF1-170B-66942C416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91B402-6EE0-DE75-5B9F-BC92E70D9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108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3CDF98-BE3D-CF88-AB76-4432CFA29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1321A4-3417-5F70-F456-798D39C9D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91D997-E135-5DA9-BF41-B85A1B734E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DE1FEFB-CC86-2E24-ECDD-2CBC076EE6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6C23B41-45C9-5492-37AC-F096775847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E058A4E-E8E8-F1F4-0F7C-D767CE63A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15CD5D9-2121-F861-ABB6-6DF5A3009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B25404-B60B-645C-AB5F-349261EDF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369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2A5A4-DD4B-7EAC-0E98-56D3443F9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BA280CF-C4B6-CB37-ACA2-BD74CF575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D5DD15B-45F0-DE94-7AB2-5714D2D7E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374947-1460-5F0E-139D-BA9DD3B03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188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2D13EE5-B062-AC5C-7FD1-39B3B97DF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8A171EB-E711-D64B-47D9-275184337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E20C8D-0AF3-81B5-1244-3662FF91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157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7F60D4-FF67-3244-2FC7-157F8A7B2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2FA922-4B44-D93E-5FC1-CC64315A7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F3C555-EBA2-589A-BCD4-643C9224DC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1958CA-0EAB-678C-D9DC-C998B7C52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21CFB3-0156-0D41-AAD2-BD95A11C8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631879-66F8-7E41-7B66-8AD5B8F8D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581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2C65AD-A542-C001-36A1-AA6A3AE02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4D40156-E514-9EE3-96D8-34CF97DE27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88998B-2EA8-2A23-24BA-CE66D32BD6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A51F17-BC72-2CB8-D510-318BDEC04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DE3C-75C6-4A2C-8117-9F51C0C67FF7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2E85BC-517C-5F92-DF51-20134B487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B6025F-2220-4445-587D-DF2576F7A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696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605E0A-1441-9BFB-9746-DEB5D226C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D35201-7BBF-0C71-185F-22710B278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BA5B8-BA9C-1F48-D5E4-0DB757D08F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3DE3C-75C6-4A2C-8117-9F51C0C67FF7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7B8E6E-60AF-13CB-EE02-7D85B0763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9B1D5A-308E-361D-F46E-0D3950184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A758B-7AB4-4E8C-86BB-83F242125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99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tstation.com/mingomingo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gif"/><Relationship Id="rId5" Type="http://schemas.openxmlformats.org/officeDocument/2006/relationships/image" Target="../media/image42.gif"/><Relationship Id="rId4" Type="http://schemas.openxmlformats.org/officeDocument/2006/relationships/image" Target="../media/image41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gif"/><Relationship Id="rId5" Type="http://schemas.openxmlformats.org/officeDocument/2006/relationships/image" Target="../media/image47.gif"/><Relationship Id="rId4" Type="http://schemas.openxmlformats.org/officeDocument/2006/relationships/image" Target="../media/image46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eulkyu42/Smartphone_game_programing" TargetMode="Externa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youtu.be/fvZ8mt5kLgQ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2.png"/><Relationship Id="rId7" Type="http://schemas.openxmlformats.org/officeDocument/2006/relationships/image" Target="../media/image1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F1BB52-F5D3-4961-F1B2-4EEBC587C254}"/>
              </a:ext>
            </a:extLst>
          </p:cNvPr>
          <p:cNvSpPr txBox="1"/>
          <p:nvPr/>
        </p:nvSpPr>
        <p:spPr>
          <a:xfrm>
            <a:off x="345990" y="3785677"/>
            <a:ext cx="5103340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목차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1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참여한 프로젝트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9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  <a:p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　　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1.  Unity , </a:t>
            </a:r>
            <a:r>
              <a:rPr lang="ko-KR" altLang="en-US" sz="20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　　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2. Unity , Happiness</a:t>
            </a:r>
          </a:p>
          <a:p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　　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3. Java, Monster Survival</a:t>
            </a:r>
          </a:p>
          <a:p>
            <a:endParaRPr lang="en-US" altLang="ko-KR" sz="2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</a:t>
            </a:r>
            <a:endParaRPr lang="ko-KR" altLang="en-US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5009B0-BFE7-0EFA-8081-9976B7854C0C}"/>
              </a:ext>
            </a:extLst>
          </p:cNvPr>
          <p:cNvSpPr/>
          <p:nvPr/>
        </p:nvSpPr>
        <p:spPr>
          <a:xfrm>
            <a:off x="10278761" y="865385"/>
            <a:ext cx="1567249" cy="2032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증명</a:t>
            </a:r>
            <a:endParaRPr lang="en-US" altLang="ko-KR" dirty="0"/>
          </a:p>
          <a:p>
            <a:pPr algn="ctr"/>
            <a:r>
              <a:rPr lang="ko-KR" altLang="en-US" dirty="0"/>
              <a:t>사진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7BCE27-6AE4-5B3B-586B-EC37B1EE26D4}"/>
              </a:ext>
            </a:extLst>
          </p:cNvPr>
          <p:cNvSpPr txBox="1"/>
          <p:nvPr/>
        </p:nvSpPr>
        <p:spPr>
          <a:xfrm>
            <a:off x="345990" y="948665"/>
            <a:ext cx="760167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latin typeface="마비옛체" panose="02000503000000000000" pitchFamily="2" charset="-127"/>
                <a:ea typeface="마비옛체" panose="02000503000000000000" pitchFamily="2" charset="-127"/>
              </a:rPr>
              <a:t>3D</a:t>
            </a:r>
            <a:r>
              <a:rPr lang="ko-KR" altLang="en-US" sz="66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그래픽 </a:t>
            </a:r>
            <a:r>
              <a:rPr lang="ko-KR" altLang="en-US" sz="66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아트직군</a:t>
            </a:r>
            <a:endParaRPr lang="en-US" altLang="ko-KR" sz="66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6600" dirty="0">
                <a:latin typeface="마비옛체" panose="02000503000000000000" pitchFamily="2" charset="-127"/>
                <a:ea typeface="마비옛체" panose="02000503000000000000" pitchFamily="2" charset="-127"/>
              </a:rPr>
              <a:t>포트폴리오 </a:t>
            </a:r>
            <a:endParaRPr lang="ko-KR" altLang="en-US" sz="60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70DCD-E6FA-BCFB-1DA4-530A7F2B5BC6}"/>
              </a:ext>
            </a:extLst>
          </p:cNvPr>
          <p:cNvSpPr txBox="1"/>
          <p:nvPr/>
        </p:nvSpPr>
        <p:spPr>
          <a:xfrm>
            <a:off x="5844540" y="5447606"/>
            <a:ext cx="6122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김민규</a:t>
            </a:r>
            <a:endParaRPr lang="en-US" altLang="ko-KR" sz="28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r"/>
            <a:r>
              <a:rPr lang="en-US" altLang="ko-KR" sz="2800" dirty="0">
                <a:latin typeface="마비옛체" panose="02000503000000000000" pitchFamily="2" charset="-127"/>
                <a:ea typeface="마비옛체" panose="02000503000000000000" pitchFamily="2" charset="-127"/>
              </a:rPr>
              <a:t>010-3242-0047</a:t>
            </a:r>
            <a:r>
              <a:rPr lang="en-US" altLang="ko-KR" sz="16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  <a:p>
            <a:pPr algn="r"/>
            <a:r>
              <a:rPr lang="en-US" altLang="ko-KR" sz="16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Artstation</a:t>
            </a:r>
            <a:r>
              <a:rPr lang="en-US" altLang="ko-KR" sz="1600" dirty="0">
                <a:latin typeface="마비옛체" panose="02000503000000000000" pitchFamily="2" charset="-127"/>
                <a:ea typeface="마비옛체" panose="02000503000000000000" pitchFamily="2" charset="-127"/>
              </a:rPr>
              <a:t> : </a:t>
            </a:r>
            <a:r>
              <a:rPr lang="en-US" altLang="ko-KR" sz="1600" dirty="0">
                <a:latin typeface="마비옛체" panose="02000503000000000000" pitchFamily="2" charset="-127"/>
                <a:ea typeface="마비옛체" panose="02000503000000000000" pitchFamily="2" charset="-127"/>
                <a:hlinkClick r:id="rId2"/>
              </a:rPr>
              <a:t>https://www.artstation.com/mingomingo</a:t>
            </a:r>
            <a:endParaRPr lang="ko-KR" altLang="en-US" sz="1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7165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Unity VFX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Graph –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게임 이펙트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(2/2)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4" name="그림 3" descr="텍스트, 별, 옥외설치물, 난로이(가) 표시된 사진&#10;&#10;자동 생성된 설명">
            <a:extLst>
              <a:ext uri="{FF2B5EF4-FFF2-40B4-BE49-F238E27FC236}">
                <a16:creationId xmlns:a16="http://schemas.microsoft.com/office/drawing/2014/main" id="{DADBBDD6-B23E-FEB6-00C0-3CAAD4C46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32" y="2085233"/>
            <a:ext cx="3054667" cy="3160183"/>
          </a:xfrm>
          <a:prstGeom prst="rect">
            <a:avLst/>
          </a:prstGeom>
        </p:spPr>
      </p:pic>
      <p:pic>
        <p:nvPicPr>
          <p:cNvPr id="9" name="그림 8" descr="텍스트, 어두운이(가) 표시된 사진&#10;&#10;자동 생성된 설명">
            <a:extLst>
              <a:ext uri="{FF2B5EF4-FFF2-40B4-BE49-F238E27FC236}">
                <a16:creationId xmlns:a16="http://schemas.microsoft.com/office/drawing/2014/main" id="{61499EE0-DDF2-58F8-A5D0-73DE239F3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1" y="2085232"/>
            <a:ext cx="2912002" cy="3160184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E20247C5-7481-4CC3-D581-4C623C860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165592"/>
            <a:ext cx="3352800" cy="525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24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076700" y="1739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Unity Shader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Graph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1283F1-64A8-E62C-E0A4-16A603873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99" y="1076960"/>
            <a:ext cx="7804321" cy="51050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93FE66-0EAE-68BF-06C3-5DB7B03583F8}"/>
              </a:ext>
            </a:extLst>
          </p:cNvPr>
          <p:cNvSpPr txBox="1"/>
          <p:nvPr/>
        </p:nvSpPr>
        <p:spPr>
          <a:xfrm>
            <a:off x="8706345" y="1076960"/>
            <a:ext cx="2303780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◀ 게임 전반적인 모델에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 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사용된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쉐이더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일부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3205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076700" y="1739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Unity Shader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Graph –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B55B229-9BB0-9F71-8C65-1C7E3CB65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26" y="1004917"/>
            <a:ext cx="8225308" cy="51050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7BB934-8E8F-9806-2366-DB323C2A8CB4}"/>
              </a:ext>
            </a:extLst>
          </p:cNvPr>
          <p:cNvSpPr txBox="1"/>
          <p:nvPr/>
        </p:nvSpPr>
        <p:spPr>
          <a:xfrm>
            <a:off x="9020810" y="1004917"/>
            <a:ext cx="2303780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◀ 이펙트에 사용된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쉐이더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일부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3222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게임  제작 후기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74A12F-7F85-1BB2-794F-0EC1649E2C0A}"/>
              </a:ext>
            </a:extLst>
          </p:cNvPr>
          <p:cNvSpPr txBox="1"/>
          <p:nvPr/>
        </p:nvSpPr>
        <p:spPr>
          <a:xfrm>
            <a:off x="703580" y="1920895"/>
            <a:ext cx="11000740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게임 오브젝트를 만듦에 피드백을 실시간 소통으로 받으면서 제작할 수 있어서 좋았습니다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1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마감일이 다가오면서 스테이지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2 “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로봇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＂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의 애니메이션 제작을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팀원이 도와줘서 완성할 수 있었습니다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게임 오브젝트를 만들면서 점점 성장 하는게 뿌듯했습니다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 ( </a:t>
            </a:r>
            <a:r>
              <a:rPr lang="ko-KR" altLang="en-US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새로운 툴을 배워 작업물의 퀄리티가 좋아지는 등</a:t>
            </a:r>
            <a:r>
              <a:rPr lang="en-US" altLang="ko-KR" sz="2000" dirty="0">
                <a:latin typeface="마비옛체" panose="02000503000000000000" pitchFamily="2" charset="-127"/>
                <a:ea typeface="마비옛체" panose="02000503000000000000" pitchFamily="2" charset="-127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832167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Happiness</a:t>
            </a: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AF61FA-4E2E-B994-BF2B-417C01E19735}"/>
              </a:ext>
            </a:extLst>
          </p:cNvPr>
          <p:cNvSpPr txBox="1"/>
          <p:nvPr/>
        </p:nvSpPr>
        <p:spPr>
          <a:xfrm>
            <a:off x="7962900" y="5400794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진행기간 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 2022.03 ~ 2022.07</a:t>
            </a: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참여인원 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 5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인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　    역할 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캐릭터 제작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644C55-3EE8-626F-7D2B-BE6859F746AC}"/>
              </a:ext>
            </a:extLst>
          </p:cNvPr>
          <p:cNvSpPr txBox="1"/>
          <p:nvPr/>
        </p:nvSpPr>
        <p:spPr>
          <a:xfrm>
            <a:off x="2580640" y="2828835"/>
            <a:ext cx="70307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내 집 마련 </a:t>
            </a:r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“</a:t>
            </a:r>
            <a:r>
              <a:rPr lang="ko-KR" altLang="en-US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대출상환</a:t>
            </a:r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” </a:t>
            </a:r>
          </a:p>
          <a:p>
            <a:pPr algn="ctr"/>
            <a:r>
              <a:rPr lang="en-US" altLang="ko-KR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3D </a:t>
            </a:r>
            <a:r>
              <a:rPr lang="ko-KR" altLang="en-US" sz="36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타이쿤게임</a:t>
            </a:r>
            <a:endParaRPr lang="ko-KR" altLang="en-US" sz="36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2076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Happiness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0FFFB-19F9-0818-FCA3-314AC8238B34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게임 소개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23F92-D095-53E3-415C-AF357D712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" y="1733652"/>
            <a:ext cx="6096000" cy="374553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7EFAA09-7064-385D-4ED1-9DFA47626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600" y="660230"/>
            <a:ext cx="4908081" cy="276877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BDAAA65-959F-6030-57E1-7C7F586EC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677229"/>
            <a:ext cx="4908081" cy="276982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6498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Happiness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캐릭터 모델링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주인공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257AC6-F466-18D0-32A2-BD9D71C2B92C}"/>
              </a:ext>
            </a:extLst>
          </p:cNvPr>
          <p:cNvSpPr txBox="1"/>
          <p:nvPr/>
        </p:nvSpPr>
        <p:spPr>
          <a:xfrm>
            <a:off x="9664700" y="5548868"/>
            <a:ext cx="2303780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Morph Animation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Original Character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20F9AC-0A4C-657E-102D-72DB3CABC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431" y="1222904"/>
            <a:ext cx="3662375" cy="364828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CB9CFAA-98E4-9329-09BC-B9C864EE88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01" r="6981"/>
          <a:stretch/>
        </p:blipFill>
        <p:spPr>
          <a:xfrm>
            <a:off x="2664780" y="1968824"/>
            <a:ext cx="2412050" cy="27195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819357C-0C60-25A8-DDE4-43E6433C9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92" y="1968824"/>
            <a:ext cx="2429562" cy="271612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6D2E4B-7208-08AC-86BB-4D11C48C0CCB}"/>
              </a:ext>
            </a:extLst>
          </p:cNvPr>
          <p:cNvSpPr/>
          <p:nvPr/>
        </p:nvSpPr>
        <p:spPr>
          <a:xfrm>
            <a:off x="5283337" y="2157137"/>
            <a:ext cx="2719587" cy="2339498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58932C-4BDF-FD60-E962-482375704636}"/>
              </a:ext>
            </a:extLst>
          </p:cNvPr>
          <p:cNvSpPr txBox="1"/>
          <p:nvPr/>
        </p:nvSpPr>
        <p:spPr>
          <a:xfrm>
            <a:off x="733154" y="495256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앞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5D1D27-39BC-25DA-5381-A6C3B5D6164E}"/>
              </a:ext>
            </a:extLst>
          </p:cNvPr>
          <p:cNvSpPr txBox="1"/>
          <p:nvPr/>
        </p:nvSpPr>
        <p:spPr>
          <a:xfrm>
            <a:off x="3317090" y="4943827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옆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B743F1-01BA-AD92-E205-73DA46ECE4F6}"/>
              </a:ext>
            </a:extLst>
          </p:cNvPr>
          <p:cNvSpPr txBox="1"/>
          <p:nvPr/>
        </p:nvSpPr>
        <p:spPr>
          <a:xfrm>
            <a:off x="8954768" y="4952560"/>
            <a:ext cx="217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유니티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렌더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7E3E77-FED6-97F3-49BC-F63A2DAA9027}"/>
              </a:ext>
            </a:extLst>
          </p:cNvPr>
          <p:cNvSpPr txBox="1"/>
          <p:nvPr/>
        </p:nvSpPr>
        <p:spPr>
          <a:xfrm>
            <a:off x="5880706" y="495256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텍스쳐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2654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Happiness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캐릭터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애니메이팅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주인공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257AC6-F466-18D0-32A2-BD9D71C2B92C}"/>
              </a:ext>
            </a:extLst>
          </p:cNvPr>
          <p:cNvSpPr txBox="1"/>
          <p:nvPr/>
        </p:nvSpPr>
        <p:spPr>
          <a:xfrm>
            <a:off x="9664700" y="5548868"/>
            <a:ext cx="2303780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Morph Animation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Original Character</a:t>
            </a:r>
          </a:p>
        </p:txBody>
      </p:sp>
      <p:pic>
        <p:nvPicPr>
          <p:cNvPr id="2" name="그림 1" descr="장난감이(가) 표시된 사진&#10;&#10;자동 생성된 설명">
            <a:extLst>
              <a:ext uri="{FF2B5EF4-FFF2-40B4-BE49-F238E27FC236}">
                <a16:creationId xmlns:a16="http://schemas.microsoft.com/office/drawing/2014/main" id="{848F72CD-205E-42A3-F5B3-B47384A94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122" y="1739898"/>
            <a:ext cx="2529293" cy="311371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C0E41DF-74B4-43AE-2FC3-D2EA84B73B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9"/>
          <a:stretch/>
        </p:blipFill>
        <p:spPr>
          <a:xfrm>
            <a:off x="9682266" y="1739898"/>
            <a:ext cx="2336585" cy="3113713"/>
          </a:xfrm>
          <a:prstGeom prst="rect">
            <a:avLst/>
          </a:prstGeom>
        </p:spPr>
      </p:pic>
      <p:pic>
        <p:nvPicPr>
          <p:cNvPr id="6" name="그림 5" descr="텍스트, 장난감, 인형이(가) 표시된 사진&#10;&#10;자동 생성된 설명">
            <a:extLst>
              <a:ext uri="{FF2B5EF4-FFF2-40B4-BE49-F238E27FC236}">
                <a16:creationId xmlns:a16="http://schemas.microsoft.com/office/drawing/2014/main" id="{BFF4ABD7-C50B-12C0-1111-4CEAFB4433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739899"/>
            <a:ext cx="2529293" cy="3113713"/>
          </a:xfrm>
          <a:prstGeom prst="rect">
            <a:avLst/>
          </a:prstGeom>
        </p:spPr>
      </p:pic>
      <p:pic>
        <p:nvPicPr>
          <p:cNvPr id="7" name="그림 6" descr="텍스트, 장난감, 인형이(가) 표시된 사진&#10;&#10;자동 생성된 설명">
            <a:extLst>
              <a:ext uri="{FF2B5EF4-FFF2-40B4-BE49-F238E27FC236}">
                <a16:creationId xmlns:a16="http://schemas.microsoft.com/office/drawing/2014/main" id="{8B1923BA-74D5-DBEB-1E40-C4227AA68A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173" y="1739898"/>
            <a:ext cx="2529293" cy="3113713"/>
          </a:xfrm>
          <a:prstGeom prst="rect">
            <a:avLst/>
          </a:prstGeom>
        </p:spPr>
      </p:pic>
      <p:pic>
        <p:nvPicPr>
          <p:cNvPr id="9" name="그림 8" descr="장난감이(가) 표시된 사진&#10;&#10;자동 생성된 설명">
            <a:extLst>
              <a:ext uri="{FF2B5EF4-FFF2-40B4-BE49-F238E27FC236}">
                <a16:creationId xmlns:a16="http://schemas.microsoft.com/office/drawing/2014/main" id="{F0F85CB8-6148-CDFE-7D4B-5769C189E5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9"/>
          <a:stretch/>
        </p:blipFill>
        <p:spPr>
          <a:xfrm>
            <a:off x="5241466" y="1739898"/>
            <a:ext cx="2083656" cy="31137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65EA74-CEEC-9858-E753-D3797928800D}"/>
              </a:ext>
            </a:extLst>
          </p:cNvPr>
          <p:cNvSpPr txBox="1"/>
          <p:nvPr/>
        </p:nvSpPr>
        <p:spPr>
          <a:xfrm>
            <a:off x="904894" y="4968241"/>
            <a:ext cx="1013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Idle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D90914-1E30-72B0-1231-BFC56F4C265D}"/>
              </a:ext>
            </a:extLst>
          </p:cNvPr>
          <p:cNvSpPr txBox="1"/>
          <p:nvPr/>
        </p:nvSpPr>
        <p:spPr>
          <a:xfrm>
            <a:off x="3469903" y="4922074"/>
            <a:ext cx="1013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걷기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04A8DB-9CA3-C7D4-8454-A001EB513928}"/>
              </a:ext>
            </a:extLst>
          </p:cNvPr>
          <p:cNvSpPr txBox="1"/>
          <p:nvPr/>
        </p:nvSpPr>
        <p:spPr>
          <a:xfrm>
            <a:off x="5771964" y="4941780"/>
            <a:ext cx="1013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앉기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12875B-BA13-9A12-66D3-5827A86B9357}"/>
              </a:ext>
            </a:extLst>
          </p:cNvPr>
          <p:cNvSpPr txBox="1"/>
          <p:nvPr/>
        </p:nvSpPr>
        <p:spPr>
          <a:xfrm>
            <a:off x="8082852" y="4896060"/>
            <a:ext cx="1013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성공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!</a:t>
            </a:r>
            <a:endParaRPr lang="ko-KR" altLang="en-US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2F75AA-4D15-5582-D848-84A027B22AAF}"/>
              </a:ext>
            </a:extLst>
          </p:cNvPr>
          <p:cNvSpPr txBox="1"/>
          <p:nvPr/>
        </p:nvSpPr>
        <p:spPr>
          <a:xfrm>
            <a:off x="10513950" y="4909067"/>
            <a:ext cx="1013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실패</a:t>
            </a:r>
          </a:p>
        </p:txBody>
      </p:sp>
    </p:spTree>
    <p:extLst>
      <p:ext uri="{BB962C8B-B14F-4D97-AF65-F5344CB8AC3E}">
        <p14:creationId xmlns:p14="http://schemas.microsoft.com/office/powerpoint/2010/main" val="3047874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Happiness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캐릭터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애니메이팅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주인공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257AC6-F466-18D0-32A2-BD9D71C2B92C}"/>
              </a:ext>
            </a:extLst>
          </p:cNvPr>
          <p:cNvSpPr txBox="1"/>
          <p:nvPr/>
        </p:nvSpPr>
        <p:spPr>
          <a:xfrm>
            <a:off x="9664700" y="5548868"/>
            <a:ext cx="2303780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Morph Animation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Original Character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B45F555-7786-9633-ADA8-04DEEAB61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420" y="1623947"/>
            <a:ext cx="3185157" cy="3163311"/>
          </a:xfrm>
          <a:prstGeom prst="rect">
            <a:avLst/>
          </a:prstGeom>
        </p:spPr>
      </p:pic>
      <p:pic>
        <p:nvPicPr>
          <p:cNvPr id="10" name="그림 9" descr="장난감, 인형이(가) 표시된 사진&#10;&#10;자동 생성된 설명">
            <a:extLst>
              <a:ext uri="{FF2B5EF4-FFF2-40B4-BE49-F238E27FC236}">
                <a16:creationId xmlns:a16="http://schemas.microsoft.com/office/drawing/2014/main" id="{858B4328-82F4-465E-59AF-CE85BA3B4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960" y="1623947"/>
            <a:ext cx="2744195" cy="31633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A3D48AE-79B5-83CC-57B2-0CD381860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38480" y="1623946"/>
            <a:ext cx="2099923" cy="317501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9F47FF8-6241-C65B-E771-0A1612AA54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8403" y="1623946"/>
            <a:ext cx="2099923" cy="3175011"/>
          </a:xfrm>
          <a:prstGeom prst="rect">
            <a:avLst/>
          </a:prstGeom>
        </p:spPr>
      </p:pic>
      <p:pic>
        <p:nvPicPr>
          <p:cNvPr id="13" name="그림 12" descr="장난감, 인형이(가) 표시된 사진&#10;&#10;자동 생성된 설명">
            <a:extLst>
              <a:ext uri="{FF2B5EF4-FFF2-40B4-BE49-F238E27FC236}">
                <a16:creationId xmlns:a16="http://schemas.microsoft.com/office/drawing/2014/main" id="{CF341C16-4049-71D3-7B53-E83B049DCF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635649"/>
            <a:ext cx="3185157" cy="316331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74ECF37-390E-CD7A-2B7F-A855CC0BA43C}"/>
              </a:ext>
            </a:extLst>
          </p:cNvPr>
          <p:cNvSpPr txBox="1"/>
          <p:nvPr/>
        </p:nvSpPr>
        <p:spPr>
          <a:xfrm>
            <a:off x="918983" y="4854738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낚시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3CA1B4-7CB0-2A28-43D7-EB3FD3F63CF6}"/>
              </a:ext>
            </a:extLst>
          </p:cNvPr>
          <p:cNvSpPr txBox="1"/>
          <p:nvPr/>
        </p:nvSpPr>
        <p:spPr>
          <a:xfrm>
            <a:off x="3778409" y="4854741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채광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FDF8F3-62C1-BCC6-84F0-674E8A4F5B10}"/>
              </a:ext>
            </a:extLst>
          </p:cNvPr>
          <p:cNvSpPr txBox="1"/>
          <p:nvPr/>
        </p:nvSpPr>
        <p:spPr>
          <a:xfrm>
            <a:off x="6222059" y="485474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지불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304CF0-AE9C-D7D1-FFAD-09ED13665DA1}"/>
              </a:ext>
            </a:extLst>
          </p:cNvPr>
          <p:cNvSpPr txBox="1"/>
          <p:nvPr/>
        </p:nvSpPr>
        <p:spPr>
          <a:xfrm>
            <a:off x="8293100" y="485474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땅파기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836BA2-73F7-6221-97BD-79CDAFEAE7B9}"/>
              </a:ext>
            </a:extLst>
          </p:cNvPr>
          <p:cNvSpPr txBox="1"/>
          <p:nvPr/>
        </p:nvSpPr>
        <p:spPr>
          <a:xfrm>
            <a:off x="9547119" y="4854739"/>
            <a:ext cx="2291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아이템 줍기</a:t>
            </a:r>
          </a:p>
        </p:txBody>
      </p:sp>
    </p:spTree>
    <p:extLst>
      <p:ext uri="{BB962C8B-B14F-4D97-AF65-F5344CB8AC3E}">
        <p14:creationId xmlns:p14="http://schemas.microsoft.com/office/powerpoint/2010/main" val="1170815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Happiness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오브젝트 모델링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4" name="그림 3" descr="텍스트, 컴퓨터이(가) 표시된 사진&#10;&#10;자동 생성된 설명">
            <a:extLst>
              <a:ext uri="{FF2B5EF4-FFF2-40B4-BE49-F238E27FC236}">
                <a16:creationId xmlns:a16="http://schemas.microsoft.com/office/drawing/2014/main" id="{41F5B121-4954-433F-266A-F817C82162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37"/>
          <a:stretch/>
        </p:blipFill>
        <p:spPr>
          <a:xfrm>
            <a:off x="182880" y="876678"/>
            <a:ext cx="7355840" cy="5359021"/>
          </a:xfrm>
          <a:prstGeom prst="rect">
            <a:avLst/>
          </a:prstGeom>
        </p:spPr>
      </p:pic>
      <p:pic>
        <p:nvPicPr>
          <p:cNvPr id="2" name="그림 1" descr="실내, 켜진, 램프이(가) 표시된 사진&#10;&#10;자동 생성된 설명">
            <a:extLst>
              <a:ext uri="{FF2B5EF4-FFF2-40B4-BE49-F238E27FC236}">
                <a16:creationId xmlns:a16="http://schemas.microsoft.com/office/drawing/2014/main" id="{34012C1C-B9F4-57A1-D799-E1B742243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398" y="876678"/>
            <a:ext cx="4311602" cy="4853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87C3EF-7D46-3A43-3525-8619FB6E4060}"/>
              </a:ext>
            </a:extLst>
          </p:cNvPr>
          <p:cNvSpPr txBox="1"/>
          <p:nvPr/>
        </p:nvSpPr>
        <p:spPr>
          <a:xfrm>
            <a:off x="8192456" y="5774034"/>
            <a:ext cx="3179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17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시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~ 05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시 까지 점등</a:t>
            </a:r>
          </a:p>
        </p:txBody>
      </p:sp>
    </p:spTree>
    <p:extLst>
      <p:ext uri="{BB962C8B-B14F-4D97-AF65-F5344CB8AC3E}">
        <p14:creationId xmlns:p14="http://schemas.microsoft.com/office/powerpoint/2010/main" val="3774351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0D1B1F-AC28-4577-42B7-C1B3F4D03FAF}"/>
              </a:ext>
            </a:extLst>
          </p:cNvPr>
          <p:cNvSpPr txBox="1"/>
          <p:nvPr/>
        </p:nvSpPr>
        <p:spPr>
          <a:xfrm>
            <a:off x="8034020" y="5399628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진행기간 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 2021.10 ~ 2022.08</a:t>
            </a: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참여인원 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 3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인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　    역할 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아트 전체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7E6366-3ED7-8F5A-BC67-A684AA30CD48}"/>
              </a:ext>
            </a:extLst>
          </p:cNvPr>
          <p:cNvSpPr txBox="1"/>
          <p:nvPr/>
        </p:nvSpPr>
        <p:spPr>
          <a:xfrm>
            <a:off x="851175" y="2624131"/>
            <a:ext cx="10855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육각형 발판 위에서 리듬에 맞춰서 회피하고 공격하는 </a:t>
            </a:r>
            <a:endParaRPr lang="en-US" altLang="ko-KR" sz="24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EF3D87-E15A-5769-916A-451F20AFFA27}"/>
              </a:ext>
            </a:extLst>
          </p:cNvPr>
          <p:cNvSpPr txBox="1"/>
          <p:nvPr/>
        </p:nvSpPr>
        <p:spPr>
          <a:xfrm>
            <a:off x="658135" y="3012852"/>
            <a:ext cx="10855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협동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/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 리듬 </a:t>
            </a:r>
            <a:r>
              <a:rPr lang="en-US" altLang="ko-KR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/ </a:t>
            </a:r>
            <a:r>
              <a:rPr lang="ko-KR" altLang="en-US" sz="3600" b="1" dirty="0">
                <a:latin typeface="마비옛체" panose="02000503000000000000" pitchFamily="2" charset="-127"/>
                <a:ea typeface="마비옛체" panose="02000503000000000000" pitchFamily="2" charset="-127"/>
              </a:rPr>
              <a:t>액션 게임</a:t>
            </a:r>
            <a:endParaRPr lang="en-US" altLang="ko-KR" sz="3600" b="1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3" name="그림 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E5C104F-8E03-8B00-0A0C-18CB984E0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0" y="5878561"/>
            <a:ext cx="3352807" cy="6096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9EC011-6E1E-78D5-E7EC-99FA07E33689}"/>
              </a:ext>
            </a:extLst>
          </p:cNvPr>
          <p:cNvSpPr txBox="1"/>
          <p:nvPr/>
        </p:nvSpPr>
        <p:spPr>
          <a:xfrm>
            <a:off x="182880" y="550922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Team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List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&lt;Error&gt;,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에러리스트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6482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Happiness</a:t>
            </a: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게임  제작 후기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74A12F-7F85-1BB2-794F-0EC1649E2C0A}"/>
              </a:ext>
            </a:extLst>
          </p:cNvPr>
          <p:cNvSpPr txBox="1"/>
          <p:nvPr/>
        </p:nvSpPr>
        <p:spPr>
          <a:xfrm>
            <a:off x="703580" y="2356708"/>
            <a:ext cx="11000740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처음으로 많은 인원끼리 프로젝트를 진행할 수 있어서 좋았습니다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1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인원이 늘어나며 역할분배를 확실하게 할 수 있었고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맡은 부분이 완료되었을 땐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스크립트 제작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시간에 따라 전등 점등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등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제작하고 싶은 부분을 추가로 제작할 수 있었습니다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8745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Monster Survival</a:t>
            </a: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AF61FA-4E2E-B994-BF2B-417C01E19735}"/>
              </a:ext>
            </a:extLst>
          </p:cNvPr>
          <p:cNvSpPr txBox="1"/>
          <p:nvPr/>
        </p:nvSpPr>
        <p:spPr>
          <a:xfrm>
            <a:off x="7922260" y="57665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진행기간 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 2022.03 ~ 2022.07</a:t>
            </a: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참여인원 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 1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인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644C55-3EE8-626F-7D2B-BE6859F746AC}"/>
              </a:ext>
            </a:extLst>
          </p:cNvPr>
          <p:cNvSpPr txBox="1"/>
          <p:nvPr/>
        </p:nvSpPr>
        <p:spPr>
          <a:xfrm>
            <a:off x="2580640" y="2666275"/>
            <a:ext cx="70307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>
                <a:latin typeface="마비옛체" panose="02000503000000000000" pitchFamily="2" charset="-127"/>
                <a:ea typeface="마비옛체" panose="02000503000000000000" pitchFamily="2" charset="-127"/>
              </a:rPr>
              <a:t>도트 감성의</a:t>
            </a:r>
            <a:endParaRPr lang="en-US" altLang="ko-KR" sz="36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pPr algn="ctr"/>
            <a:r>
              <a:rPr lang="ko-KR" altLang="en-US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일방진행 서바이벌 게임</a:t>
            </a:r>
          </a:p>
        </p:txBody>
      </p:sp>
    </p:spTree>
    <p:extLst>
      <p:ext uri="{BB962C8B-B14F-4D97-AF65-F5344CB8AC3E}">
        <p14:creationId xmlns:p14="http://schemas.microsoft.com/office/powerpoint/2010/main" val="784924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Monster Survival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B0411-011D-A076-AA82-281FBBEA611F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게임 컨셉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6" name="Picture 2" descr="ex_screenshot">
            <a:extLst>
              <a:ext uri="{FF2B5EF4-FFF2-40B4-BE49-F238E27FC236}">
                <a16:creationId xmlns:a16="http://schemas.microsoft.com/office/drawing/2014/main" id="{49B911D0-C5E1-8B46-A462-06A3335BD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10" y="2391030"/>
            <a:ext cx="2647699" cy="396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ex_screenshot">
            <a:extLst>
              <a:ext uri="{FF2B5EF4-FFF2-40B4-BE49-F238E27FC236}">
                <a16:creationId xmlns:a16="http://schemas.microsoft.com/office/drawing/2014/main" id="{8B0C7179-92F7-FA5D-E202-7B7C1F4B1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72" y="2391032"/>
            <a:ext cx="2549919" cy="396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BC429C3-5AE9-9D6C-E1AB-ED673C7E9E8F}"/>
              </a:ext>
            </a:extLst>
          </p:cNvPr>
          <p:cNvSpPr txBox="1">
            <a:spLocks/>
          </p:cNvSpPr>
          <p:nvPr/>
        </p:nvSpPr>
        <p:spPr>
          <a:xfrm>
            <a:off x="936894" y="1335717"/>
            <a:ext cx="10515600" cy="1173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  <a:cs typeface="둥근모꼴" panose="020B0500000000000000" pitchFamily="50" charset="-127"/>
              </a:rPr>
              <a:t>기존 게임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  <a:cs typeface="둥근모꼴" panose="020B0500000000000000" pitchFamily="50" charset="-127"/>
              </a:rPr>
              <a:t>“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  <a:cs typeface="둥근모꼴" panose="020B0500000000000000" pitchFamily="50" charset="-127"/>
              </a:rPr>
              <a:t>레이디 버그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  <a:cs typeface="둥근모꼴" panose="020B0500000000000000" pitchFamily="50" charset="-127"/>
              </a:rPr>
              <a:t>”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  <a:cs typeface="둥근모꼴" panose="020B0500000000000000" pitchFamily="50" charset="-127"/>
              </a:rPr>
              <a:t>를 모티브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  <a:cs typeface="둥근모꼴" panose="020B0500000000000000" pitchFamily="50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  <a:cs typeface="둥근모꼴" panose="020B0500000000000000" pitchFamily="50" charset="-127"/>
              </a:rPr>
              <a:t>자이로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  <a:cs typeface="둥근모꼴" panose="020B0500000000000000" pitchFamily="50" charset="-127"/>
              </a:rPr>
              <a:t> 센서를 이용한 조작으로 몰려오는 적들로 부터 생존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  <a:cs typeface="둥근모꼴" panose="020B0500000000000000" pitchFamily="50" charset="-127"/>
            </a:endParaRPr>
          </a:p>
          <a:p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  <a:cs typeface="둥근모꼴" panose="020B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E85CE-FFF7-9D2C-A5DA-6D8426E6C942}"/>
              </a:ext>
            </a:extLst>
          </p:cNvPr>
          <p:cNvSpPr txBox="1"/>
          <p:nvPr/>
        </p:nvSpPr>
        <p:spPr>
          <a:xfrm>
            <a:off x="6598434" y="5895955"/>
            <a:ext cx="3604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◀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레이디 버그의 스크린샷</a:t>
            </a:r>
          </a:p>
        </p:txBody>
      </p:sp>
    </p:spTree>
    <p:extLst>
      <p:ext uri="{BB962C8B-B14F-4D97-AF65-F5344CB8AC3E}">
        <p14:creationId xmlns:p14="http://schemas.microsoft.com/office/powerpoint/2010/main" val="3912813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Monster Survival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0FFFB-19F9-0818-FCA3-314AC8238B34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게임 소개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BC1B6C1-F18F-CD3C-09C7-15F9776D6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76" y="904240"/>
            <a:ext cx="2955446" cy="475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0BCAEA67-CEFE-398E-19EC-82D28E83D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987" y="917553"/>
            <a:ext cx="2942133" cy="475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10116BB3-2646-6818-591E-68616C2B0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132" y="917552"/>
            <a:ext cx="2955446" cy="475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">
            <a:extLst>
              <a:ext uri="{FF2B5EF4-FFF2-40B4-BE49-F238E27FC236}">
                <a16:creationId xmlns:a16="http://schemas.microsoft.com/office/drawing/2014/main" id="{40A773AA-7BB7-62B1-72D8-F6FE0B57C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8292" y="917552"/>
            <a:ext cx="2942132" cy="476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F8ACC5-9CA9-4679-89C5-6A47451FF312}"/>
              </a:ext>
            </a:extLst>
          </p:cNvPr>
          <p:cNvSpPr txBox="1"/>
          <p:nvPr/>
        </p:nvSpPr>
        <p:spPr>
          <a:xfrm>
            <a:off x="2594781" y="5953760"/>
            <a:ext cx="7894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Github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링크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  <a:hlinkClick r:id="rId6"/>
              </a:rPr>
              <a:t>https://github.com/Seulkyu42/Smartphone_game_programing</a:t>
            </a:r>
          </a:p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플레이 영상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  <a:hlinkClick r:id="rId6"/>
              </a:rPr>
              <a:t>https://youtu.be/UdpJmFxjhjs?t=87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  <a:hlinkClick r:id="rId6"/>
              </a:rPr>
              <a:t> 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65378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Monster Survival</a:t>
            </a: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게임  제작 후기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74A12F-7F85-1BB2-794F-0EC1649E2C0A}"/>
              </a:ext>
            </a:extLst>
          </p:cNvPr>
          <p:cNvSpPr txBox="1"/>
          <p:nvPr/>
        </p:nvSpPr>
        <p:spPr>
          <a:xfrm>
            <a:off x="703580" y="2356708"/>
            <a:ext cx="110007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처음으로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1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인 프로젝트를 진행하였는데 혼자서 만드는 건 굉장히 힘들다는 걸 깨달을 수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     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있었습니다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.</a:t>
            </a:r>
          </a:p>
          <a:p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2295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C614E5-769E-F793-F895-8C3C58E2AFC2}"/>
              </a:ext>
            </a:extLst>
          </p:cNvPr>
          <p:cNvSpPr txBox="1"/>
          <p:nvPr/>
        </p:nvSpPr>
        <p:spPr>
          <a:xfrm>
            <a:off x="2580640" y="2828835"/>
            <a:ext cx="7030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latin typeface="마비옛체" panose="02000503000000000000" pitchFamily="2" charset="-127"/>
                <a:ea typeface="마비옛체" panose="02000503000000000000" pitchFamily="2" charset="-127"/>
              </a:rPr>
              <a:t>개인작품 </a:t>
            </a:r>
          </a:p>
        </p:txBody>
      </p:sp>
    </p:spTree>
    <p:extLst>
      <p:ext uri="{BB962C8B-B14F-4D97-AF65-F5344CB8AC3E}">
        <p14:creationId xmlns:p14="http://schemas.microsoft.com/office/powerpoint/2010/main" val="3306276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85722-8772-7E06-89E0-C9DE643789CD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모델링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100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일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챌린지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*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진행중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*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A16518-5E48-F29D-8942-244C22CE7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15" y="675269"/>
            <a:ext cx="5741240" cy="60186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F17E26-3D24-C651-9C07-47A49133885C}"/>
              </a:ext>
            </a:extLst>
          </p:cNvPr>
          <p:cNvSpPr txBox="1"/>
          <p:nvPr/>
        </p:nvSpPr>
        <p:spPr>
          <a:xfrm>
            <a:off x="6850963" y="101026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ko-KR" altLang="en-US" sz="1800" dirty="0">
                <a:latin typeface="마비옛체" panose="02000503000000000000" pitchFamily="2" charset="-127"/>
                <a:ea typeface="마비옛체" panose="02000503000000000000" pitchFamily="2" charset="-127"/>
              </a:rPr>
              <a:t>하루도 빠짐없이 매일 작업하자</a:t>
            </a:r>
            <a:r>
              <a:rPr lang="en-US" altLang="ko-KR" sz="1800" dirty="0">
                <a:latin typeface="마비옛체" panose="02000503000000000000" pitchFamily="2" charset="-127"/>
                <a:ea typeface="마비옛체" panose="02000503000000000000" pitchFamily="2" charset="-127"/>
              </a:rPr>
              <a:t>!</a:t>
            </a:r>
          </a:p>
          <a:p>
            <a:r>
              <a:rPr lang="en-US" altLang="ko-KR" sz="18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  <a:p>
            <a:r>
              <a:rPr lang="en-US" altLang="ko-KR" sz="18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◎ </a:t>
            </a:r>
            <a:r>
              <a:rPr lang="ko-KR" altLang="en-US" sz="1800" dirty="0">
                <a:latin typeface="마비옛체" panose="02000503000000000000" pitchFamily="2" charset="-127"/>
                <a:ea typeface="마비옛체" panose="02000503000000000000" pitchFamily="2" charset="-127"/>
              </a:rPr>
              <a:t>꾸준함을 몸에 익히기 위해 시작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0242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85722-8772-7E06-89E0-C9DE643789CD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원신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모나의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방 모작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( 1 / 2 )</a:t>
            </a:r>
          </a:p>
        </p:txBody>
      </p:sp>
      <p:pic>
        <p:nvPicPr>
          <p:cNvPr id="8" name="그림 7" descr="텍스트, 바닥, 실내, 도서관이(가) 표시된 사진&#10;&#10;자동 생성된 설명">
            <a:extLst>
              <a:ext uri="{FF2B5EF4-FFF2-40B4-BE49-F238E27FC236}">
                <a16:creationId xmlns:a16="http://schemas.microsoft.com/office/drawing/2014/main" id="{37D95D6D-F609-8041-0E5B-295EA56E2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745" y="3668842"/>
            <a:ext cx="2279909" cy="2493269"/>
          </a:xfrm>
          <a:prstGeom prst="rect">
            <a:avLst/>
          </a:prstGeom>
        </p:spPr>
      </p:pic>
      <p:pic>
        <p:nvPicPr>
          <p:cNvPr id="13" name="그림 12" descr="바닥, 벽, 실내, 테이블이(가) 표시된 사진&#10;&#10;자동 생성된 설명">
            <a:extLst>
              <a:ext uri="{FF2B5EF4-FFF2-40B4-BE49-F238E27FC236}">
                <a16:creationId xmlns:a16="http://schemas.microsoft.com/office/drawing/2014/main" id="{412917BD-6E86-8DBF-A435-3A81B82CE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749" y="3668842"/>
            <a:ext cx="2420271" cy="250878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5239F83-1BEE-EA6D-6B39-8455B8046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99" y="3934841"/>
            <a:ext cx="4297735" cy="181187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798C0DD-B6D1-D208-19B7-04BDE1A2C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699" y="899064"/>
            <a:ext cx="4297734" cy="28052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2325A68-1AAD-9DCC-C88A-1965E760BE98}"/>
              </a:ext>
            </a:extLst>
          </p:cNvPr>
          <p:cNvSpPr txBox="1"/>
          <p:nvPr/>
        </p:nvSpPr>
        <p:spPr>
          <a:xfrm>
            <a:off x="300047" y="587144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Reference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C80A76C-68E4-C4A7-16DA-5F045730AD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7785" y="908658"/>
            <a:ext cx="4110990" cy="252034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7D54FD9-5064-9E73-50AB-1D914E37D4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4130" y="917405"/>
            <a:ext cx="2179374" cy="251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4789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85722-8772-7E06-89E0-C9DE643789CD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원신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모나의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방 모작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( 2 / 2 )</a:t>
            </a:r>
          </a:p>
        </p:txBody>
      </p:sp>
      <p:pic>
        <p:nvPicPr>
          <p:cNvPr id="4" name="그림 3" descr="창문이(가) 표시된 사진&#10;&#10;자동 생성된 설명">
            <a:extLst>
              <a:ext uri="{FF2B5EF4-FFF2-40B4-BE49-F238E27FC236}">
                <a16:creationId xmlns:a16="http://schemas.microsoft.com/office/drawing/2014/main" id="{B99299C2-0DB1-7A92-2BDD-260EFD658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" y="779239"/>
            <a:ext cx="7011932" cy="52995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1D566C-8474-C9EB-0F94-3E922A04C63C}"/>
              </a:ext>
            </a:extLst>
          </p:cNvPr>
          <p:cNvSpPr txBox="1"/>
          <p:nvPr/>
        </p:nvSpPr>
        <p:spPr>
          <a:xfrm>
            <a:off x="182880" y="614250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Unity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화면 캡쳐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4C7447A-D4DE-158D-AC56-9C7C06F5A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835" y="4657350"/>
            <a:ext cx="3099708" cy="185448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B59A737-E45C-44D8-E7D2-CF3CD01EF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835" y="2738550"/>
            <a:ext cx="3099708" cy="185448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7F6FA5C-BB00-3DE4-6660-4220C0EA5A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835" y="779239"/>
            <a:ext cx="3100397" cy="185448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6DC20B0-8527-9074-6DA4-B40D6CAC9505}"/>
              </a:ext>
            </a:extLst>
          </p:cNvPr>
          <p:cNvSpPr txBox="1"/>
          <p:nvPr/>
        </p:nvSpPr>
        <p:spPr>
          <a:xfrm>
            <a:off x="10736743" y="779239"/>
            <a:ext cx="609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◀  책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텍스쳐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Base Color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Roughness</a:t>
            </a: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Normal</a:t>
            </a:r>
          </a:p>
        </p:txBody>
      </p:sp>
    </p:spTree>
    <p:extLst>
      <p:ext uri="{BB962C8B-B14F-4D97-AF65-F5344CB8AC3E}">
        <p14:creationId xmlns:p14="http://schemas.microsoft.com/office/powerpoint/2010/main" val="2331521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85722-8772-7E06-89E0-C9DE643789CD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블루 아카이브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네무가키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후부키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(1 / 2) (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작업 중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pic>
        <p:nvPicPr>
          <p:cNvPr id="2050" name="Picture 2" descr="후부키프로필">
            <a:extLst>
              <a:ext uri="{FF2B5EF4-FFF2-40B4-BE49-F238E27FC236}">
                <a16:creationId xmlns:a16="http://schemas.microsoft.com/office/drawing/2014/main" id="{F5A44E53-68CB-7FA5-45B3-29D7D6AD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36" y="756920"/>
            <a:ext cx="3015987" cy="534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66A59F-B5C2-A306-5CC2-7C50EFFFCEB1}"/>
              </a:ext>
            </a:extLst>
          </p:cNvPr>
          <p:cNvSpPr txBox="1"/>
          <p:nvPr/>
        </p:nvSpPr>
        <p:spPr>
          <a:xfrm>
            <a:off x="268923" y="6101080"/>
            <a:ext cx="301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Reference</a:t>
            </a:r>
          </a:p>
        </p:txBody>
      </p:sp>
      <p:pic>
        <p:nvPicPr>
          <p:cNvPr id="8" name="그림 7" descr="사람, 가장이(가) 표시된 사진&#10;&#10;자동 생성된 설명">
            <a:extLst>
              <a:ext uri="{FF2B5EF4-FFF2-40B4-BE49-F238E27FC236}">
                <a16:creationId xmlns:a16="http://schemas.microsoft.com/office/drawing/2014/main" id="{7A90F79C-3D5B-6479-98D6-DF685E7EB5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3" r="5687"/>
          <a:stretch/>
        </p:blipFill>
        <p:spPr>
          <a:xfrm>
            <a:off x="4011390" y="756920"/>
            <a:ext cx="3411220" cy="5344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D8A74E-2611-1515-FFA4-316285ACA55E}"/>
              </a:ext>
            </a:extLst>
          </p:cNvPr>
          <p:cNvSpPr txBox="1"/>
          <p:nvPr/>
        </p:nvSpPr>
        <p:spPr>
          <a:xfrm>
            <a:off x="3935972" y="6206113"/>
            <a:ext cx="301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지브러쉬로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하이폴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제작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D45BE5F-720E-610E-F7E4-F085571B27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93" r="12250"/>
          <a:stretch/>
        </p:blipFill>
        <p:spPr>
          <a:xfrm>
            <a:off x="8117077" y="756921"/>
            <a:ext cx="3678197" cy="53441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651A770-8C64-AAD8-E21B-A2AB594D7F40}"/>
              </a:ext>
            </a:extLst>
          </p:cNvPr>
          <p:cNvSpPr txBox="1"/>
          <p:nvPr/>
        </p:nvSpPr>
        <p:spPr>
          <a:xfrm>
            <a:off x="8021339" y="6194445"/>
            <a:ext cx="3418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블렌더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리토폴로지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후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손맵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제작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0693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0FFFB-19F9-0818-FCA3-314AC8238B34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게임 소개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D5FA5-423F-F034-36A5-02F6FC08370A}"/>
              </a:ext>
            </a:extLst>
          </p:cNvPr>
          <p:cNvSpPr txBox="1"/>
          <p:nvPr/>
        </p:nvSpPr>
        <p:spPr>
          <a:xfrm>
            <a:off x="3436620" y="63246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게임 소개 영상 링크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  <a:hlinkClick r:id="rId2"/>
              </a:rPr>
              <a:t>https://youtu.be/fvZ8mt5kLgQ</a:t>
            </a:r>
            <a:endParaRPr lang="ko-KR" altLang="en-US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B9DB28C-C966-376B-203D-356BE1771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" y="1609844"/>
            <a:ext cx="6347460" cy="357044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FF7E059-9DA7-AFC4-E867-A0E3AAFB2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240" y="569714"/>
            <a:ext cx="4648200" cy="261461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30B79D8-B7FC-E26C-B3AC-9140D2C8B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3240" y="3395067"/>
            <a:ext cx="4648204" cy="261461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1340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작업물</a:t>
            </a:r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갤러리 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85722-8772-7E06-89E0-C9DE643789CD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블루 아카이브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,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네무가키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후부키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(2 / 2) (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작업 중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530753-07FE-49CF-F8DA-479C99704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17" y="792480"/>
            <a:ext cx="3247075" cy="54762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4DCA82-2413-9C52-8B9E-BE1A566B9A07}"/>
              </a:ext>
            </a:extLst>
          </p:cNvPr>
          <p:cNvSpPr txBox="1"/>
          <p:nvPr/>
        </p:nvSpPr>
        <p:spPr>
          <a:xfrm>
            <a:off x="3672833" y="4145280"/>
            <a:ext cx="2303780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16,333 Polygons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5A03FA-1066-A2D6-8322-E0714523F9E0}"/>
              </a:ext>
            </a:extLst>
          </p:cNvPr>
          <p:cNvSpPr txBox="1"/>
          <p:nvPr/>
        </p:nvSpPr>
        <p:spPr>
          <a:xfrm>
            <a:off x="214893" y="6287115"/>
            <a:ext cx="3015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Wireframe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E4FF4CC-7D73-FAC4-D3E2-B5AA92C50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024" y="792480"/>
            <a:ext cx="3045305" cy="309372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B68EA35-516D-D155-E39E-C13DE68CA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2210" y="4004537"/>
            <a:ext cx="3015987" cy="265191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1415EE7-34F0-BE61-80D2-ADA3B6A2A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4870" y="792480"/>
            <a:ext cx="3392237" cy="309372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674BD7A-EA92-B770-BE45-8845AD9B1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5947" y="5732521"/>
            <a:ext cx="791935" cy="78522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40C9E88-B328-5B68-B3AE-234F9224BD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1583" y="5732521"/>
            <a:ext cx="678980" cy="78296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25CAB5C-2ED8-1E44-F659-209954B9EF76}"/>
              </a:ext>
            </a:extLst>
          </p:cNvPr>
          <p:cNvSpPr txBox="1"/>
          <p:nvPr/>
        </p:nvSpPr>
        <p:spPr>
          <a:xfrm>
            <a:off x="4878442" y="5236970"/>
            <a:ext cx="2303780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Tools</a:t>
            </a:r>
          </a:p>
        </p:txBody>
      </p:sp>
      <p:pic>
        <p:nvPicPr>
          <p:cNvPr id="5122" name="Picture 2" descr="Zbrush 지브러쉬 단축키 모음">
            <a:extLst>
              <a:ext uri="{FF2B5EF4-FFF2-40B4-BE49-F238E27FC236}">
                <a16:creationId xmlns:a16="http://schemas.microsoft.com/office/drawing/2014/main" id="{1F883C84-0B66-0EBF-C141-7E60C8DBE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765" y="5675265"/>
            <a:ext cx="981182" cy="98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디자이너에게 꼭 필요한 오픈소스 3D 크리에이션 툴, 블렌더를 아시나요? : 네이버 블로그">
            <a:extLst>
              <a:ext uri="{FF2B5EF4-FFF2-40B4-BE49-F238E27FC236}">
                <a16:creationId xmlns:a16="http://schemas.microsoft.com/office/drawing/2014/main" id="{8DDC291D-25B5-C767-6B93-6EC0AF6DD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300" y="5711387"/>
            <a:ext cx="908937" cy="90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502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C0FC7565-606E-5FD3-4712-098934F80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447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FEAB1B6A-2F1D-0289-48B3-A57AE4FFA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559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F4DFDEF4-284A-F8DF-CE87-FD70CE4D9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639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6DFC227-536F-444C-324A-533357392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48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캐릭터 모델링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주인공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슬라임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257AC6-F466-18D0-32A2-BD9D71C2B92C}"/>
              </a:ext>
            </a:extLst>
          </p:cNvPr>
          <p:cNvSpPr txBox="1"/>
          <p:nvPr/>
        </p:nvSpPr>
        <p:spPr>
          <a:xfrm>
            <a:off x="9664700" y="5548868"/>
            <a:ext cx="2303780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Morph Animation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Original Character</a:t>
            </a:r>
          </a:p>
        </p:txBody>
      </p:sp>
      <p:pic>
        <p:nvPicPr>
          <p:cNvPr id="8" name="그림 7" descr="어두운이(가) 표시된 사진&#10;&#10;자동 생성된 설명">
            <a:extLst>
              <a:ext uri="{FF2B5EF4-FFF2-40B4-BE49-F238E27FC236}">
                <a16:creationId xmlns:a16="http://schemas.microsoft.com/office/drawing/2014/main" id="{B99839F8-4D5D-FC48-2EB4-AA5D59EE1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92" y="2070710"/>
            <a:ext cx="3371620" cy="31229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A0266A6-E85E-1AC8-CE44-6260C7AD1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71" y="1455734"/>
            <a:ext cx="3571875" cy="4352925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6691CB5D-98DE-74B0-997C-20620100C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806" y="2070710"/>
            <a:ext cx="4211674" cy="298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49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캐릭터 모델링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 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스테이지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   “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마녀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”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C5F021-BAD7-D826-6409-CB378F96A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704094"/>
            <a:ext cx="4137961" cy="578814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193AFAE-DAB7-F93C-ECA6-2B854EC7B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760" y="707148"/>
            <a:ext cx="4852214" cy="578509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257AC6-F466-18D0-32A2-BD9D71C2B92C}"/>
              </a:ext>
            </a:extLst>
          </p:cNvPr>
          <p:cNvSpPr txBox="1"/>
          <p:nvPr/>
        </p:nvSpPr>
        <p:spPr>
          <a:xfrm>
            <a:off x="9583420" y="5609818"/>
            <a:ext cx="2303780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19,513 Polygons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Original Character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DE227E-DBF2-5D77-03A7-6E8C4DBC1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4670" y="1114323"/>
            <a:ext cx="791935" cy="785224"/>
          </a:xfrm>
          <a:prstGeom prst="rect">
            <a:avLst/>
          </a:prstGeom>
        </p:spPr>
      </p:pic>
      <p:pic>
        <p:nvPicPr>
          <p:cNvPr id="1026" name="Picture 2" descr="그림프로그램추천 클립스튜디오 리뷰! : 네이버 블로그">
            <a:extLst>
              <a:ext uri="{FF2B5EF4-FFF2-40B4-BE49-F238E27FC236}">
                <a16:creationId xmlns:a16="http://schemas.microsoft.com/office/drawing/2014/main" id="{84775BC1-A7D0-5929-235F-C37B8FFC1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983" y="1120471"/>
            <a:ext cx="785058" cy="78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CF5DDD-A212-F80B-A800-EFB3A161E979}"/>
              </a:ext>
            </a:extLst>
          </p:cNvPr>
          <p:cNvSpPr txBox="1"/>
          <p:nvPr/>
        </p:nvSpPr>
        <p:spPr>
          <a:xfrm>
            <a:off x="9390893" y="569714"/>
            <a:ext cx="2303780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352898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캐릭터 모델링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: 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스테이지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2   “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로봇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”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AB1746-F269-D331-B672-EA85C0790362}"/>
              </a:ext>
            </a:extLst>
          </p:cNvPr>
          <p:cNvSpPr txBox="1"/>
          <p:nvPr/>
        </p:nvSpPr>
        <p:spPr>
          <a:xfrm>
            <a:off x="9583420" y="5609818"/>
            <a:ext cx="2303780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20,114 Polygons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Original Character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21DA330-D309-AB6A-50D9-4A11DE300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019" y="795534"/>
            <a:ext cx="6642735" cy="3255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191068-C00A-902B-DD6D-8EB883B41852}"/>
              </a:ext>
            </a:extLst>
          </p:cNvPr>
          <p:cNvSpPr txBox="1"/>
          <p:nvPr/>
        </p:nvSpPr>
        <p:spPr>
          <a:xfrm>
            <a:off x="5038585" y="3998354"/>
            <a:ext cx="2303780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</a:t>
            </a:r>
            <a:r>
              <a:rPr lang="en-US" altLang="ko-KR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WireFrame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680E438-8866-F7EB-59A7-AE88732F6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30" y="795534"/>
            <a:ext cx="4503420" cy="5805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6B5881-E1D5-859C-4D95-1E0BFA38E082}"/>
              </a:ext>
            </a:extLst>
          </p:cNvPr>
          <p:cNvSpPr txBox="1"/>
          <p:nvPr/>
        </p:nvSpPr>
        <p:spPr>
          <a:xfrm>
            <a:off x="5038585" y="6051028"/>
            <a:ext cx="2303780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◀ 렌더링 화면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2C8A278-2BEC-27A4-D27C-24612BB1A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108" y="5734983"/>
            <a:ext cx="791935" cy="7852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B50468-A019-FE4B-8C1C-792593C9FE4E}"/>
              </a:ext>
            </a:extLst>
          </p:cNvPr>
          <p:cNvSpPr txBox="1"/>
          <p:nvPr/>
        </p:nvSpPr>
        <p:spPr>
          <a:xfrm>
            <a:off x="6808331" y="5190374"/>
            <a:ext cx="2303780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Tools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BCD1D4B-B468-5960-98F9-80808CEAE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5862" y="5734983"/>
            <a:ext cx="678980" cy="78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62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배경 모델링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(1/2)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4D0C085-0996-D62C-34A0-ED1F44A76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796568"/>
            <a:ext cx="1157287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34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배경 모델링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(2/2)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3B55D3-1B19-79AC-6F9C-A55904FDB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453" y="3526452"/>
            <a:ext cx="2241559" cy="22895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9F7324-1819-AD1A-4F21-6266D370B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47" y="3518155"/>
            <a:ext cx="2129097" cy="22978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1629D2-BE57-3938-E7CB-974E3B8C5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058" y="1190512"/>
            <a:ext cx="2217716" cy="23359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B5B1D5-4939-3534-D3FE-6B4732FD7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8453" y="1190512"/>
            <a:ext cx="2140605" cy="23400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E93416C-8DFE-AC4B-D3D8-4830B8751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047" y="1190512"/>
            <a:ext cx="2098406" cy="23400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D134337-C172-CD0D-E1F5-48B91FE28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5016" y="3475957"/>
            <a:ext cx="2201758" cy="234008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342947A-614B-2195-D8AE-0B392091B8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0765" y="1163190"/>
            <a:ext cx="4815728" cy="46255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4251640-1F19-7376-51B5-E9DC85977CB7}"/>
              </a:ext>
            </a:extLst>
          </p:cNvPr>
          <p:cNvSpPr txBox="1"/>
          <p:nvPr/>
        </p:nvSpPr>
        <p:spPr>
          <a:xfrm>
            <a:off x="345507" y="5816045"/>
            <a:ext cx="6292789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Substance Painter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를 이용한 타일 </a:t>
            </a:r>
            <a:r>
              <a:rPr lang="ko-KR" altLang="en-US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노멀맵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제작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3DB62D-D750-0C92-8BDE-49115515B939}"/>
              </a:ext>
            </a:extLst>
          </p:cNvPr>
          <p:cNvSpPr txBox="1"/>
          <p:nvPr/>
        </p:nvSpPr>
        <p:spPr>
          <a:xfrm>
            <a:off x="7030765" y="5788723"/>
            <a:ext cx="6292789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▲ 게임 아이템 및 이펙트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556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B160FD-3324-359F-8E0E-C2DD9FFA2F38}"/>
              </a:ext>
            </a:extLst>
          </p:cNvPr>
          <p:cNvSpPr txBox="1"/>
          <p:nvPr/>
        </p:nvSpPr>
        <p:spPr>
          <a:xfrm>
            <a:off x="182880" y="12775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◈  프로젝트 </a:t>
            </a:r>
            <a:r>
              <a:rPr lang="en-US" altLang="ko-KR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: </a:t>
            </a:r>
            <a:r>
              <a:rPr lang="ko-KR" altLang="en-US" sz="2400" dirty="0" err="1">
                <a:latin typeface="마비옛체" panose="02000503000000000000" pitchFamily="2" charset="-127"/>
                <a:ea typeface="마비옛체" panose="02000503000000000000" pitchFamily="2" charset="-127"/>
              </a:rPr>
              <a:t>비트슬라임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  <a:p>
            <a:r>
              <a:rPr lang="ko-KR" altLang="en-US" sz="2400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endParaRPr lang="en-US" altLang="ko-KR" sz="2400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4CB78-0B5C-0B23-70E6-763B2A193BE0}"/>
              </a:ext>
            </a:extLst>
          </p:cNvPr>
          <p:cNvSpPr txBox="1"/>
          <p:nvPr/>
        </p:nvSpPr>
        <p:spPr>
          <a:xfrm>
            <a:off x="4107180" y="164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▼ 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Unity VFX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Graph – 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게임 이펙트 </a:t>
            </a:r>
            <a:r>
              <a:rPr lang="en-US" altLang="ko-KR" dirty="0">
                <a:latin typeface="마비옛체" panose="02000503000000000000" pitchFamily="2" charset="-127"/>
                <a:ea typeface="마비옛체" panose="02000503000000000000" pitchFamily="2" charset="-127"/>
              </a:rPr>
              <a:t>(1/2)</a:t>
            </a:r>
            <a:r>
              <a:rPr lang="ko-KR" altLang="en-US" dirty="0">
                <a:latin typeface="마비옛체" panose="02000503000000000000" pitchFamily="2" charset="-127"/>
                <a:ea typeface="마비옛체" panose="02000503000000000000" pitchFamily="2" charset="-127"/>
              </a:rPr>
              <a:t>  </a:t>
            </a:r>
            <a:endParaRPr lang="en-US" altLang="ko-KR" dirty="0">
              <a:latin typeface="마비옛체" panose="02000503000000000000" pitchFamily="2" charset="-127"/>
              <a:ea typeface="마비옛체" panose="02000503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F71CB1-DAB3-B091-5BCD-A31329C7C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794" y="1730691"/>
            <a:ext cx="1943100" cy="3914775"/>
          </a:xfrm>
          <a:prstGeom prst="rect">
            <a:avLst/>
          </a:prstGeom>
        </p:spPr>
      </p:pic>
      <p:pic>
        <p:nvPicPr>
          <p:cNvPr id="8" name="그림 7" descr="무기, 로켓이(가) 표시된 사진&#10;&#10;자동 생성된 설명">
            <a:extLst>
              <a:ext uri="{FF2B5EF4-FFF2-40B4-BE49-F238E27FC236}">
                <a16:creationId xmlns:a16="http://schemas.microsoft.com/office/drawing/2014/main" id="{0A37AB32-7E76-068B-58F7-0DF780AE7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310" y="1730692"/>
            <a:ext cx="1943100" cy="3914775"/>
          </a:xfrm>
          <a:prstGeom prst="rect">
            <a:avLst/>
          </a:prstGeom>
        </p:spPr>
      </p:pic>
      <p:pic>
        <p:nvPicPr>
          <p:cNvPr id="10" name="그림 9" descr="옅은, 밤하늘이(가) 표시된 사진&#10;&#10;자동 생성된 설명">
            <a:extLst>
              <a:ext uri="{FF2B5EF4-FFF2-40B4-BE49-F238E27FC236}">
                <a16:creationId xmlns:a16="http://schemas.microsoft.com/office/drawing/2014/main" id="{3DFBE272-BD17-3543-B1AB-A0273BC3E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4798" y="1730692"/>
            <a:ext cx="1092128" cy="3914776"/>
          </a:xfrm>
          <a:prstGeom prst="rect">
            <a:avLst/>
          </a:prstGeom>
        </p:spPr>
      </p:pic>
      <p:pic>
        <p:nvPicPr>
          <p:cNvPr id="12" name="그림 11" descr="텍스트, 검은색, 밤하늘이(가) 표시된 사진&#10;&#10;자동 생성된 설명">
            <a:extLst>
              <a:ext uri="{FF2B5EF4-FFF2-40B4-BE49-F238E27FC236}">
                <a16:creationId xmlns:a16="http://schemas.microsoft.com/office/drawing/2014/main" id="{B6528897-7635-719F-EF0E-1E01C92F40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278" y="1730691"/>
            <a:ext cx="5592534" cy="391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02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</TotalTime>
  <Words>724</Words>
  <Application>Microsoft Office PowerPoint</Application>
  <PresentationFormat>와이드스크린</PresentationFormat>
  <Paragraphs>185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8" baseType="lpstr">
      <vt:lpstr>마비옛체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ACC881</dc:creator>
  <cp:lastModifiedBy>ACC881</cp:lastModifiedBy>
  <cp:revision>41</cp:revision>
  <dcterms:created xsi:type="dcterms:W3CDTF">2022-09-04T07:20:34Z</dcterms:created>
  <dcterms:modified xsi:type="dcterms:W3CDTF">2022-09-18T23:50:16Z</dcterms:modified>
</cp:coreProperties>
</file>